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4"/>
    <p:sldMasterId id="2147483684" r:id="rId5"/>
    <p:sldMasterId id="2147483717" r:id="rId6"/>
    <p:sldMasterId id="2147483733" r:id="rId7"/>
    <p:sldMasterId id="2147483709" r:id="rId8"/>
    <p:sldMasterId id="2147483725" r:id="rId9"/>
    <p:sldMasterId id="2147483737" r:id="rId10"/>
  </p:sldMasterIdLst>
  <p:notesMasterIdLst>
    <p:notesMasterId r:id="rId29"/>
  </p:notesMasterIdLst>
  <p:sldIdLst>
    <p:sldId id="256" r:id="rId11"/>
    <p:sldId id="263" r:id="rId12"/>
    <p:sldId id="265" r:id="rId13"/>
    <p:sldId id="267" r:id="rId14"/>
    <p:sldId id="270" r:id="rId15"/>
    <p:sldId id="271" r:id="rId16"/>
    <p:sldId id="272" r:id="rId17"/>
    <p:sldId id="273" r:id="rId18"/>
    <p:sldId id="275" r:id="rId19"/>
    <p:sldId id="264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2479"/>
    <a:srgbClr val="130048"/>
    <a:srgbClr val="F157CF"/>
    <a:srgbClr val="008FCE"/>
    <a:srgbClr val="8FC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0F2EF-97BC-6646-A9CB-814C8A2040C9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53462-7B24-1247-A0E7-459A3A3D5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94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53462-7B24-1247-A0E7-459A3A3D59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11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58822-5FC4-E010-C64D-AC5077886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3825"/>
            <a:ext cx="9144000" cy="1724025"/>
          </a:xfrm>
        </p:spPr>
        <p:txBody>
          <a:bodyPr anchor="b">
            <a:normAutofit/>
          </a:bodyPr>
          <a:lstStyle>
            <a:lvl1pPr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1A33A3-3D19-8701-758D-A74EC7318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54388"/>
            <a:ext cx="9144000" cy="914400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rgbClr val="8FCE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F95FB-DBF1-911A-431D-DAC456BB3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7B610-44B1-B84F-A019-BD6995910C5C}" type="datetime1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FE3CF-9328-9435-C926-5156044A3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B94761-856E-3ED3-8B2A-7E251295FE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51239" y="565618"/>
            <a:ext cx="5089522" cy="2544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DDC9E1-683A-EF0E-8BF4-272F03BECA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3788507" y="3300951"/>
            <a:ext cx="4609434" cy="4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8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90BC-BF13-A7D9-5C26-49243A0C7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A6B16-8BAB-E039-024B-F7F2CC1BF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E1F73-580B-627C-37DF-F13A184C3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E8614-BA35-9C49-B05B-2DE02A03F670}" type="datetime1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D3610-ECD1-F879-8180-6DC5CD11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F5ABB-9B67-74AD-9C59-4FF0BA2F1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0EBA-97EF-C1B0-2447-9AA3014E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CBFDA-D340-82D2-9A28-417ED2962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13203-913E-0CCB-3D90-0D3477830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0B29-5704-5E4F-977A-ADB491D06430}" type="datetime1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96301-5CCD-0092-2FA1-EB05E1734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3C583-0210-3FD7-1D40-0BAF4CC6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4FD066-982F-234B-0D4B-0390B7334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39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0EBA-97EF-C1B0-2447-9AA3014E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CBFDA-D340-82D2-9A28-417ED2962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13203-913E-0CCB-3D90-0D3477830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7C7A-E8F9-C544-9A87-7950B375C33D}" type="datetime1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96301-5CCD-0092-2FA1-EB05E1734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3C583-0210-3FD7-1D40-0BAF4CC6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4FD066-982F-234B-0D4B-0390B7334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42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3DA6D-8518-3421-9E4E-CB62F052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1A276-D1B5-C6BE-8D34-392EC63C122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rgbClr val="8FC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853C5-D6BD-7F45-9D24-6CBF99451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14EF36-735F-1EC7-6339-085FBCFB3E6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rgbClr val="8FC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4DBB70-BE1F-D495-C165-9A9E308BDE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6D96DD-642A-ED85-1262-73421A2E7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0981F-96F3-4B4C-8AD2-15B410EFE6B4}" type="datetime1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F9F23F-0331-9B49-A922-CA526CA82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EF4586-7A72-71A2-526D-0DF730FBA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47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36B1-76EF-1089-F813-F1A8F70C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541FC5-8A30-6D67-F39D-DC41922F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1585-EE7B-7A47-BBB3-44365B56B929}" type="datetime1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8FB3E-183C-7CC5-11A5-88311900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D52AA-2179-B514-6056-A4CD65C9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22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41F2D-F2D8-C792-4933-13D96D2E8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376FE-C54D-BA46-B40F-5DB989A5C704}" type="datetime1">
              <a:rPr lang="en-US" smtClean="0"/>
              <a:t>8/6/2024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D0110-4C0E-0F51-ED93-67528F749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E6932-23D7-E477-B2A2-6F061982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21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647953-1053-2EA6-E896-4B045F3B8EAC}"/>
              </a:ext>
            </a:extLst>
          </p:cNvPr>
          <p:cNvSpPr/>
          <p:nvPr userDrawn="1"/>
        </p:nvSpPr>
        <p:spPr>
          <a:xfrm>
            <a:off x="1" y="2715139"/>
            <a:ext cx="12192000" cy="1373746"/>
          </a:xfrm>
          <a:prstGeom prst="rect">
            <a:avLst/>
          </a:prstGeom>
          <a:solidFill>
            <a:srgbClr val="8FC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AF0B9-15DF-03EE-869B-166FE301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15139"/>
            <a:ext cx="10515600" cy="1373746"/>
          </a:xfrm>
        </p:spPr>
        <p:txBody>
          <a:bodyPr anchor="ctr">
            <a:norm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5308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647953-1053-2EA6-E896-4B045F3B8EAC}"/>
              </a:ext>
            </a:extLst>
          </p:cNvPr>
          <p:cNvSpPr/>
          <p:nvPr userDrawn="1"/>
        </p:nvSpPr>
        <p:spPr>
          <a:xfrm>
            <a:off x="1" y="2715139"/>
            <a:ext cx="12192000" cy="1373746"/>
          </a:xfrm>
          <a:prstGeom prst="rect">
            <a:avLst/>
          </a:prstGeom>
          <a:solidFill>
            <a:srgbClr val="008F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AF0B9-15DF-03EE-869B-166FE301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15139"/>
            <a:ext cx="10515600" cy="1373746"/>
          </a:xfrm>
        </p:spPr>
        <p:txBody>
          <a:bodyPr anchor="ctr">
            <a:norm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607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647953-1053-2EA6-E896-4B045F3B8EAC}"/>
              </a:ext>
            </a:extLst>
          </p:cNvPr>
          <p:cNvSpPr/>
          <p:nvPr userDrawn="1"/>
        </p:nvSpPr>
        <p:spPr>
          <a:xfrm>
            <a:off x="1" y="2715139"/>
            <a:ext cx="12192000" cy="1373746"/>
          </a:xfrm>
          <a:prstGeom prst="rect">
            <a:avLst/>
          </a:prstGeom>
          <a:solidFill>
            <a:srgbClr val="F157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AF0B9-15DF-03EE-869B-166FE301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15139"/>
            <a:ext cx="10515600" cy="1373746"/>
          </a:xfrm>
        </p:spPr>
        <p:txBody>
          <a:bodyPr anchor="ctr">
            <a:norm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3223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F0B9-15DF-03EE-869B-166FE301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49275"/>
            <a:ext cx="10515600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5FFBD-D47E-D9BF-8951-B1534657D4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494089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8FCE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980DA-2F4F-6C42-B82A-BF98DA35B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94DE4-800E-FE4E-9E04-AE3B72746283}" type="datetime1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F40D6-5281-8AFA-23EA-33A869149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C9E91-E8B5-84E3-1DE5-60772624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88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F0B9-15DF-03EE-869B-166FE301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49275"/>
            <a:ext cx="10515600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5FFBD-D47E-D9BF-8951-B1534657D4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494089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8FCE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980DA-2F4F-6C42-B82A-BF98DA35B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CA95-97EF-914D-9DCC-61F9CFDD1DC2}" type="datetime1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F40D6-5281-8AFA-23EA-33A869149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C9E91-E8B5-84E3-1DE5-60772624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35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90BC-BF13-A7D9-5C26-49243A0C7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A6B16-8BAB-E039-024B-F7F2CC1BF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E1F73-580B-627C-37DF-F13A184C3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97684-48BA-0D47-887C-60C17177AE3F}" type="datetime1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D3610-ECD1-F879-8180-6DC5CD11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F5ABB-9B67-74AD-9C59-4FF0BA2F1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203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0EBA-97EF-C1B0-2447-9AA3014E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CBFDA-D340-82D2-9A28-417ED2962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13203-913E-0CCB-3D90-0D3477830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BA2A1-5892-8544-8D61-3F75FB5980D7}" type="datetime1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96301-5CCD-0092-2FA1-EB05E1734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3C583-0210-3FD7-1D40-0BAF4CC6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4FD066-982F-234B-0D4B-0390B7334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49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0EBA-97EF-C1B0-2447-9AA3014E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CBFDA-D340-82D2-9A28-417ED2962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13203-913E-0CCB-3D90-0D3477830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7886E-C9F8-1C46-A620-425A6BD2DF43}" type="datetime1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96301-5CCD-0092-2FA1-EB05E1734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3C583-0210-3FD7-1D40-0BAF4CC6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4FD066-982F-234B-0D4B-0390B7334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7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3DA6D-8518-3421-9E4E-CB62F052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1A276-D1B5-C6BE-8D34-392EC63C122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rgbClr val="8FC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853C5-D6BD-7F45-9D24-6CBF99451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14EF36-735F-1EC7-6339-085FBCFB3E6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rgbClr val="8FC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4DBB70-BE1F-D495-C165-9A9E308BDE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6D96DD-642A-ED85-1262-73421A2E7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6ABA-5158-4B4F-AC30-AD328D297114}" type="datetime1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F9F23F-0331-9B49-A922-CA526CA82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EF4586-7A72-71A2-526D-0DF730FBA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022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36B1-76EF-1089-F813-F1A8F70C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541FC5-8A30-6D67-F39D-DC41922F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4356-3050-3A4F-9AD4-35E4EC6EB66C}" type="datetime1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8FB3E-183C-7CC5-11A5-88311900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D52AA-2179-B514-6056-A4CD65C9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176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41F2D-F2D8-C792-4933-13D96D2E8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C6D7-1954-214C-A003-BA05005E81D0}" type="datetime1">
              <a:rPr lang="en-US" smtClean="0"/>
              <a:t>8/6/2024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D0110-4C0E-0F51-ED93-67528F749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E6932-23D7-E477-B2A2-6F061982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97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F0B9-15DF-03EE-869B-166FE301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49275"/>
            <a:ext cx="10515600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5FFBD-D47E-D9BF-8951-B1534657D4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494089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8FCE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980DA-2F4F-6C42-B82A-BF98DA35B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D90-6AF3-1741-9AEF-CA812BAE8C8F}" type="datetime1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F40D6-5281-8AFA-23EA-33A869149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C9E91-E8B5-84E3-1DE5-60772624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810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90BC-BF13-A7D9-5C26-49243A0C7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A6B16-8BAB-E039-024B-F7F2CC1BF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E1F73-580B-627C-37DF-F13A184C3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88B10-1BB2-C640-90CE-0684A25A8B8D}" type="datetime1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D3610-ECD1-F879-8180-6DC5CD11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F5ABB-9B67-74AD-9C59-4FF0BA2F1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760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0EBA-97EF-C1B0-2447-9AA3014E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CBFDA-D340-82D2-9A28-417ED2962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13203-913E-0CCB-3D90-0D3477830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55DE-7BCB-2245-AEBD-6DF506A82276}" type="datetime1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96301-5CCD-0092-2FA1-EB05E1734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3C583-0210-3FD7-1D40-0BAF4CC6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4FD066-982F-234B-0D4B-0390B7334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459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0EBA-97EF-C1B0-2447-9AA3014E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CBFDA-D340-82D2-9A28-417ED2962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13203-913E-0CCB-3D90-0D3477830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F41F-49A8-294B-8A17-C968CFE34EC8}" type="datetime1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96301-5CCD-0092-2FA1-EB05E1734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3C583-0210-3FD7-1D40-0BAF4CC6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4FD066-982F-234B-0D4B-0390B7334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47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90BC-BF13-A7D9-5C26-49243A0C7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A6B16-8BAB-E039-024B-F7F2CC1BF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E1F73-580B-627C-37DF-F13A184C3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B5A5-5483-A84A-A068-6776FF7903EE}" type="datetime1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D3610-ECD1-F879-8180-6DC5CD11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F5ABB-9B67-74AD-9C59-4FF0BA2F1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888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3DA6D-8518-3421-9E4E-CB62F052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1A276-D1B5-C6BE-8D34-392EC63C122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rgbClr val="8FC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853C5-D6BD-7F45-9D24-6CBF99451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14EF36-735F-1EC7-6339-085FBCFB3E6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rgbClr val="8FC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4DBB70-BE1F-D495-C165-9A9E308BDE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6D96DD-642A-ED85-1262-73421A2E7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787F0-23C7-7D4B-A783-D9CD211B61D2}" type="datetime1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F9F23F-0331-9B49-A922-CA526CA82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EF4586-7A72-71A2-526D-0DF730FBA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6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36B1-76EF-1089-F813-F1A8F70C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541FC5-8A30-6D67-F39D-DC41922F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C23C-D112-5A4E-8396-1BD89A111F2B}" type="datetime1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8FB3E-183C-7CC5-11A5-88311900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D52AA-2179-B514-6056-A4CD65C9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912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41F2D-F2D8-C792-4933-13D96D2E8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8CA9-487C-4D4C-B659-103F9121CE52}" type="datetime1">
              <a:rPr lang="en-US" smtClean="0"/>
              <a:t>8/6/2024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D0110-4C0E-0F51-ED93-67528F749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E6932-23D7-E477-B2A2-6F061982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584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647953-1053-2EA6-E896-4B045F3B8EAC}"/>
              </a:ext>
            </a:extLst>
          </p:cNvPr>
          <p:cNvSpPr/>
          <p:nvPr userDrawn="1"/>
        </p:nvSpPr>
        <p:spPr>
          <a:xfrm>
            <a:off x="1" y="2715139"/>
            <a:ext cx="12192000" cy="1373746"/>
          </a:xfrm>
          <a:prstGeom prst="rect">
            <a:avLst/>
          </a:prstGeom>
          <a:solidFill>
            <a:srgbClr val="8FC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AF0B9-15DF-03EE-869B-166FE301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15139"/>
            <a:ext cx="10515600" cy="1373746"/>
          </a:xfrm>
        </p:spPr>
        <p:txBody>
          <a:bodyPr anchor="ctr">
            <a:norm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75191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647953-1053-2EA6-E896-4B045F3B8EAC}"/>
              </a:ext>
            </a:extLst>
          </p:cNvPr>
          <p:cNvSpPr/>
          <p:nvPr userDrawn="1"/>
        </p:nvSpPr>
        <p:spPr>
          <a:xfrm>
            <a:off x="1" y="2715139"/>
            <a:ext cx="12192000" cy="1373746"/>
          </a:xfrm>
          <a:prstGeom prst="rect">
            <a:avLst/>
          </a:prstGeom>
          <a:solidFill>
            <a:srgbClr val="008F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AF0B9-15DF-03EE-869B-166FE301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15139"/>
            <a:ext cx="10515600" cy="1373746"/>
          </a:xfrm>
        </p:spPr>
        <p:txBody>
          <a:bodyPr anchor="ctr">
            <a:norm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10854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647953-1053-2EA6-E896-4B045F3B8EAC}"/>
              </a:ext>
            </a:extLst>
          </p:cNvPr>
          <p:cNvSpPr/>
          <p:nvPr userDrawn="1"/>
        </p:nvSpPr>
        <p:spPr>
          <a:xfrm>
            <a:off x="1" y="2715139"/>
            <a:ext cx="12192000" cy="1373746"/>
          </a:xfrm>
          <a:prstGeom prst="rect">
            <a:avLst/>
          </a:prstGeom>
          <a:solidFill>
            <a:srgbClr val="F157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AF0B9-15DF-03EE-869B-166FE301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15139"/>
            <a:ext cx="10515600" cy="1373746"/>
          </a:xfrm>
        </p:spPr>
        <p:txBody>
          <a:bodyPr anchor="ctr">
            <a:norm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02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0EBA-97EF-C1B0-2447-9AA3014E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CBFDA-D340-82D2-9A28-417ED2962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13203-913E-0CCB-3D90-0D3477830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BBEF-E3D0-8843-A5E6-005B3DC361E2}" type="datetime1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96301-5CCD-0092-2FA1-EB05E1734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3C583-0210-3FD7-1D40-0BAF4CC6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4FD066-982F-234B-0D4B-0390B7334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56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0EBA-97EF-C1B0-2447-9AA3014E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CBFDA-D340-82D2-9A28-417ED2962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13203-913E-0CCB-3D90-0D3477830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8A16-70B8-0440-A56C-2A9229868699}" type="datetime1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96301-5CCD-0092-2FA1-EB05E1734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3C583-0210-3FD7-1D40-0BAF4CC6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4FD066-982F-234B-0D4B-0390B7334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98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3DA6D-8518-3421-9E4E-CB62F052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1A276-D1B5-C6BE-8D34-392EC63C122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rgbClr val="8FC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853C5-D6BD-7F45-9D24-6CBF99451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14EF36-735F-1EC7-6339-085FBCFB3E6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rgbClr val="8FC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4DBB70-BE1F-D495-C165-9A9E308BDE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6D96DD-642A-ED85-1262-73421A2E7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7B577-6AF1-CF4B-AC4D-9CC5EB7D1250}" type="datetime1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F9F23F-0331-9B49-A922-CA526CA82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EF4586-7A72-71A2-526D-0DF730FBA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0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36B1-76EF-1089-F813-F1A8F70C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541FC5-8A30-6D67-F39D-DC41922F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2DEE-32CE-754A-8837-58889F2C29B8}" type="datetime1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8FB3E-183C-7CC5-11A5-88311900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D52AA-2179-B514-6056-A4CD65C9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7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41F2D-F2D8-C792-4933-13D96D2E8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3759-2647-9B43-9BBF-4739E2555769}" type="datetime1">
              <a:rPr lang="en-US" smtClean="0"/>
              <a:t>8/6/2024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D0110-4C0E-0F51-ED93-67528F749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E6932-23D7-E477-B2A2-6F061982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9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F0B9-15DF-03EE-869B-166FE301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49275"/>
            <a:ext cx="10515600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5FFBD-D47E-D9BF-8951-B1534657D4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494089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8FCE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980DA-2F4F-6C42-B82A-BF98DA35B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F512-9E36-1C4F-814B-C723932E2551}" type="datetime1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F40D6-5281-8AFA-23EA-33A869149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C9E91-E8B5-84E3-1DE5-60772624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19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5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8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9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EC337-23B3-CB6D-E7FD-EDF4AEA5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ACEDC-7081-0B7B-EE75-2516A1945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91F04-A174-D707-1340-714E6ED47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4198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21FE1DC-0F61-4D4A-AB63-31123AFAD26E}" type="datetime1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FE02-9A99-4A66-6EC1-F1F751627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9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6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8FCE00"/>
        </a:buClr>
        <a:buFont typeface="Wingdings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EC337-23B3-CB6D-E7FD-EDF4AEA5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ACEDC-7081-0B7B-EE75-2516A1945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91F04-A174-D707-1340-714E6ED47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4198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270541-D493-2746-ABC8-A58F5E89EB06}" type="datetime1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FE02-9A99-4A66-6EC1-F1F751627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9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101AD-179B-76B7-5800-5F0E19BFC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1600" y="64198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0985A00-EF42-8041-8E0C-38AEC8F8D1B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427F8-0CFF-D824-2C6E-3B62B38580E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261600" y="0"/>
            <a:ext cx="1828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71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6" r:id="rId2"/>
    <p:sldLayoutId id="2147483688" r:id="rId3"/>
    <p:sldLayoutId id="2147483708" r:id="rId4"/>
    <p:sldLayoutId id="2147483689" r:id="rId5"/>
    <p:sldLayoutId id="2147483690" r:id="rId6"/>
    <p:sldLayoutId id="214748369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8FCE00"/>
        </a:buClr>
        <a:buFont typeface="Wingdings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EC337-23B3-CB6D-E7FD-EDF4AEA5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ACEDC-7081-0B7B-EE75-2516A1945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91F04-A174-D707-1340-714E6ED47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4198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3E2D57-D783-5348-83C9-4BD1566617B4}" type="datetime1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FE02-9A99-4A66-6EC1-F1F751627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9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101AD-179B-76B7-5800-5F0E19BFC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1600" y="64198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0985A00-EF42-8041-8E0C-38AEC8F8D1B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427F8-0CFF-D824-2C6E-3B62B38580E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10261600" y="0"/>
            <a:ext cx="1828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60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13004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8FCE00"/>
        </a:buClr>
        <a:buFont typeface="Wingdings" pitchFamily="2" charset="2"/>
        <a:buChar char="§"/>
        <a:defRPr sz="2800" kern="1200">
          <a:solidFill>
            <a:srgbClr val="13004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2400" kern="1200">
          <a:solidFill>
            <a:srgbClr val="13004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2000" kern="1200">
          <a:solidFill>
            <a:srgbClr val="13004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1800" kern="1200">
          <a:solidFill>
            <a:srgbClr val="13004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1800" kern="1200">
          <a:solidFill>
            <a:srgbClr val="13004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EC337-23B3-CB6D-E7FD-EDF4AEA5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ACEDC-7081-0B7B-EE75-2516A1945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427F8-0CFF-D824-2C6E-3B62B38580E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261600" y="0"/>
            <a:ext cx="1828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0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8FCE00"/>
        </a:buClr>
        <a:buFont typeface="Wingdings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EC337-23B3-CB6D-E7FD-EDF4AEA5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ACEDC-7081-0B7B-EE75-2516A1945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91F04-A174-D707-1340-714E6ED47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4198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615F5D-05FE-FD4D-A7E5-BACE8020BB7F}" type="datetime1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FE02-9A99-4A66-6EC1-F1F751627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9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101AD-179B-76B7-5800-5F0E19BFC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1600" y="64198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0985A00-EF42-8041-8E0C-38AEC8F8D1B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427F8-0CFF-D824-2C6E-3B62B38580E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261600" y="0"/>
            <a:ext cx="1828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5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8FCE00"/>
        </a:buClr>
        <a:buFont typeface="Wingdings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EC337-23B3-CB6D-E7FD-EDF4AEA5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ACEDC-7081-0B7B-EE75-2516A1945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91F04-A174-D707-1340-714E6ED47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4198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9C7F86E-AC72-1B43-A25A-D9C0B56D5AE0}" type="datetime1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FE02-9A99-4A66-6EC1-F1F751627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9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101AD-179B-76B7-5800-5F0E19BFC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1600" y="64198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0985A00-EF42-8041-8E0C-38AEC8F8D1B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427F8-0CFF-D824-2C6E-3B62B38580E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10261600" y="0"/>
            <a:ext cx="1828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0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13004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8FCE00"/>
        </a:buClr>
        <a:buFont typeface="Wingdings" pitchFamily="2" charset="2"/>
        <a:buChar char="§"/>
        <a:defRPr sz="2800" kern="1200">
          <a:solidFill>
            <a:srgbClr val="13004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2400" kern="1200">
          <a:solidFill>
            <a:srgbClr val="13004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2000" kern="1200">
          <a:solidFill>
            <a:srgbClr val="13004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1800" kern="1200">
          <a:solidFill>
            <a:srgbClr val="13004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1800" kern="1200">
          <a:solidFill>
            <a:srgbClr val="13004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EC337-23B3-CB6D-E7FD-EDF4AEA5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ACEDC-7081-0B7B-EE75-2516A1945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427F8-0CFF-D824-2C6E-3B62B38580E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261600" y="0"/>
            <a:ext cx="1828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9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8FCE00"/>
        </a:buClr>
        <a:buFont typeface="Wingdings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FCE00"/>
        </a:buClr>
        <a:buFont typeface="Wingdings" pitchFamily="2" charset="2"/>
        <a:buChar char="§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2000">
              <a:srgbClr val="6E2479"/>
            </a:gs>
            <a:gs pos="23564">
              <a:srgbClr val="130048"/>
            </a:gs>
            <a:gs pos="28000">
              <a:srgbClr val="130048"/>
            </a:gs>
            <a:gs pos="74000">
              <a:srgbClr val="6E2479"/>
            </a:gs>
            <a:gs pos="84480">
              <a:srgbClr val="6E2479"/>
            </a:gs>
            <a:gs pos="94000">
              <a:srgbClr val="6E2479"/>
            </a:gs>
            <a:gs pos="100000">
              <a:srgbClr val="6E247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1BFC9-C790-4830-BE24-9A7C8A3059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An Analysis of a Bounded Resource Search puzzle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337A8-13FD-B6D1-0C81-C932240344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Gopal Anantharaman, HP Inc.</a:t>
            </a:r>
          </a:p>
          <a:p>
            <a:r>
              <a:rPr lang="en-US" dirty="0">
                <a:latin typeface="Arial"/>
                <a:cs typeface="Arial"/>
              </a:rPr>
              <a:t>Palo Alto, 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1AAA-49AD-F57C-C067-9D8ED40995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91600" y="6419850"/>
            <a:ext cx="2743200" cy="365125"/>
          </a:xfrm>
          <a:prstGeom prst="rect">
            <a:avLst/>
          </a:prstGeom>
        </p:spPr>
        <p:txBody>
          <a:bodyPr/>
          <a:lstStyle/>
          <a:p>
            <a:fld id="{50985A00-EF42-8041-8E0C-38AEC8F8D1B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8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AAAA4-8F9B-3873-DC31-C49881CCC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k= 3, 4, 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2B8F7A-00F2-259B-1FBB-5C1B8601F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01" y="1440873"/>
            <a:ext cx="3297381" cy="47360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3E548-67D1-CADF-2E8B-349DA945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DF8975-758F-B54E-ECD0-888DAB985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382" y="1440873"/>
            <a:ext cx="4045527" cy="4736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90BEF7-6D1B-D4AF-17D6-8E7A64313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908" y="1440873"/>
            <a:ext cx="4184073" cy="473608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A6D0B0-C08D-CDAF-FED1-33E863F1F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Psst: Ahem!, I…However have a bunch of eggs &amp; </a:t>
            </a:r>
            <a:r>
              <a:rPr lang="en-US" dirty="0" err="1"/>
              <a:t>NaNs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95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D9A1-EAEB-75B3-BD80-A8B3171A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look at the Polynomial-in-hand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1F38A-5006-74F1-5F43-28386F851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e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eqAr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For Larger n, Note integral coefficients…</a:t>
                </a:r>
              </a:p>
              <a:p>
                <a:pPr marL="0" indent="0">
                  <a:buNone/>
                </a:pPr>
                <a:r>
                  <a:rPr lang="en-US" dirty="0"/>
                  <a:t>We see Diophantine equations, binomial symmetry.. </a:t>
                </a:r>
              </a:p>
              <a:p>
                <a:pPr marL="0" indent="0">
                  <a:buNone/>
                </a:pPr>
                <a:r>
                  <a:rPr lang="en-US" dirty="0"/>
                  <a:t>Are there real roots? Is it Solvable? </a:t>
                </a:r>
              </a:p>
              <a:p>
                <a:pPr marL="0" indent="0">
                  <a:buNone/>
                </a:pPr>
                <a:r>
                  <a:rPr lang="en-US" dirty="0"/>
                  <a:t>Not sure for your </a:t>
                </a:r>
                <a:r>
                  <a:rPr lang="en-US" i="1" dirty="0"/>
                  <a:t>n</a:t>
                </a:r>
                <a:r>
                  <a:rPr lang="en-US" dirty="0"/>
                  <a:t> or </a:t>
                </a:r>
                <a:r>
                  <a:rPr lang="en-US" i="1" dirty="0"/>
                  <a:t>m</a:t>
                </a:r>
                <a:r>
                  <a:rPr lang="en-US" dirty="0"/>
                  <a:t> or </a:t>
                </a:r>
                <a:r>
                  <a:rPr lang="en-US" i="1" dirty="0"/>
                  <a:t>k</a:t>
                </a:r>
                <a:r>
                  <a:rPr lang="en-US" dirty="0"/>
                  <a:t>? </a:t>
                </a:r>
              </a:p>
              <a:p>
                <a:pPr marL="0" indent="0">
                  <a:buNone/>
                </a:pPr>
                <a:r>
                  <a:rPr lang="en-US" dirty="0"/>
                  <a:t>Galois Theory applies &amp; attempt to see if there is a solution, possibly !  Approximate algorithms may work as well..</a:t>
                </a:r>
              </a:p>
              <a:p>
                <a:pPr marL="0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1F38A-5006-74F1-5F43-28386F851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DD2EF-AB51-26B3-E76E-7632CFA3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31555-372C-C306-C885-6FFDE8DF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Oh! I’ll throw one &amp; Who wants to catch it from the Gal( group)?</a:t>
            </a:r>
          </a:p>
        </p:txBody>
      </p:sp>
    </p:spTree>
    <p:extLst>
      <p:ext uri="{BB962C8B-B14F-4D97-AF65-F5344CB8AC3E}">
        <p14:creationId xmlns:p14="http://schemas.microsoft.com/office/powerpoint/2010/main" val="1436256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D9A1-EAEB-75B3-BD80-A8B3171A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and 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1F38A-5006-74F1-5F43-28386F851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You may know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but not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etc. Clearly two entities must be known.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varies with time or depending on result on a floor you change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( Network loading )</a:t>
                </a:r>
              </a:p>
              <a:p>
                <a:pPr marL="0" indent="0">
                  <a:buNone/>
                </a:pPr>
                <a:r>
                  <a:rPr lang="en-US" dirty="0"/>
                  <a:t>Continuous scenario. What if height of each floor ‘</a:t>
                </a:r>
                <a:r>
                  <a:rPr lang="en-US" i="1" dirty="0"/>
                  <a:t>dx</a:t>
                </a:r>
                <a:r>
                  <a:rPr lang="en-US" dirty="0"/>
                  <a:t>’ is infinitesimal? 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∞</m:t>
                    </m:r>
                  </m:oMath>
                </a14:m>
                <a:r>
                  <a:rPr lang="en-US" dirty="0"/>
                  <a:t>. Binary search is the way…</a:t>
                </a:r>
              </a:p>
              <a:p>
                <a:pPr marL="0" indent="0">
                  <a:buNone/>
                </a:pPr>
                <a:r>
                  <a:rPr lang="en-US" dirty="0"/>
                  <a:t>Balls, meaning of ‘glass breaking’ is ‘loosely defined’ for enough applications.</a:t>
                </a:r>
              </a:p>
              <a:p>
                <a:pPr marL="0" indent="0">
                  <a:buNone/>
                </a:pPr>
                <a:r>
                  <a:rPr lang="en-US" dirty="0"/>
                  <a:t>e.g. ignore some floors if glass breaks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etc. there are some spare balls those floors!. Break condition is if &gt; something or less than etc. Leading to applications…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1F38A-5006-74F1-5F43-28386F851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DD2EF-AB51-26B3-E76E-7632CFA3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31555-372C-C306-C885-6FFDE8DF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Catcher in the…,  name thy floor! </a:t>
            </a:r>
          </a:p>
        </p:txBody>
      </p:sp>
    </p:spTree>
    <p:extLst>
      <p:ext uri="{BB962C8B-B14F-4D97-AF65-F5344CB8AC3E}">
        <p14:creationId xmlns:p14="http://schemas.microsoft.com/office/powerpoint/2010/main" val="11035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D9A1-EAEB-75B3-BD80-A8B3171A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Applications, A lot!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1F38A-5006-74F1-5F43-28386F851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is Four more besides Network Loading…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Real Blackhole Event Horizon advance measure…</a:t>
            </a:r>
          </a:p>
          <a:p>
            <a:r>
              <a:rPr lang="en-US" dirty="0"/>
              <a:t>Data stream with long sequence of 0s starting ‘somewhere’ and 0s after.</a:t>
            </a:r>
          </a:p>
          <a:p>
            <a:r>
              <a:rPr lang="en-US" dirty="0"/>
              <a:t>Malicious ‘Node’, eating Web Crawlers – called Blackholes, in Byzantine Networks</a:t>
            </a:r>
          </a:p>
          <a:p>
            <a:r>
              <a:rPr lang="en-US" dirty="0"/>
              <a:t>Minima search in Convex models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DD2EF-AB51-26B3-E76E-7632CFA3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31555-372C-C306-C885-6FFDE8DF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One egg better be caught! That will be thrown from a real Blackhole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541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1F38A-5006-74F1-5F43-28386F851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DD2EF-AB51-26B3-E76E-7632CFA3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31555-372C-C306-C885-6FFDE8DF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This One, to be precise, throws Cosmic eggs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7" name="Picture 6" descr="A white paper with writing on it&#10;&#10;Description automatically generated">
            <a:extLst>
              <a:ext uri="{FF2B5EF4-FFF2-40B4-BE49-F238E27FC236}">
                <a16:creationId xmlns:a16="http://schemas.microsoft.com/office/drawing/2014/main" id="{F93DA0E5-E086-C52C-1CD0-F3170CB66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8" y="73025"/>
            <a:ext cx="9554494" cy="622077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A14951C-3F86-0719-683B-6B1EE312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BH</a:t>
            </a:r>
          </a:p>
        </p:txBody>
      </p:sp>
    </p:spTree>
    <p:extLst>
      <p:ext uri="{BB962C8B-B14F-4D97-AF65-F5344CB8AC3E}">
        <p14:creationId xmlns:p14="http://schemas.microsoft.com/office/powerpoint/2010/main" val="3384260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1F38A-5006-74F1-5F43-28386F851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Data stream looks like this..</a:t>
                </a:r>
              </a:p>
              <a:p>
                <a:pPr marL="0" indent="0">
                  <a:buNone/>
                </a:pPr>
                <a:r>
                  <a:rPr lang="en-US" dirty="0"/>
                  <a:t>1011</a:t>
                </a:r>
                <a:r>
                  <a:rPr lang="en-US" dirty="0">
                    <a:solidFill>
                      <a:schemeClr val="accent4"/>
                    </a:solidFill>
                  </a:rPr>
                  <a:t>1</a:t>
                </a:r>
                <a:r>
                  <a:rPr lang="en-US" dirty="0"/>
                  <a:t>111111110110111….</a:t>
                </a:r>
                <a:r>
                  <a:rPr lang="en-US" b="1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>
                    <a:solidFill>
                      <a:srgbClr val="FF0000"/>
                    </a:solidFill>
                  </a:rPr>
                  <a:t>0000000000000000000000</a:t>
                </a:r>
                <a:r>
                  <a:rPr lang="en-US" dirty="0">
                    <a:solidFill>
                      <a:srgbClr val="00B0F0"/>
                    </a:solidFill>
                  </a:rPr>
                  <a:t>0</a:t>
                </a:r>
                <a:r>
                  <a:rPr lang="en-US" dirty="0">
                    <a:solidFill>
                      <a:srgbClr val="FF0000"/>
                    </a:solidFill>
                  </a:rPr>
                  <a:t>000000</a:t>
                </a:r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r>
                  <a:rPr lang="en-US" dirty="0"/>
                  <a:t>Algorithm: </a:t>
                </a:r>
              </a:p>
              <a:p>
                <a:pPr marL="0" indent="0">
                  <a:buNone/>
                </a:pPr>
                <a:r>
                  <a:rPr lang="en-US" dirty="0"/>
                  <a:t>Index of Some </a:t>
                </a:r>
                <a:r>
                  <a:rPr lang="en-US" dirty="0">
                    <a:solidFill>
                      <a:schemeClr val="accent4"/>
                    </a:solidFill>
                  </a:rPr>
                  <a:t>start bit s</a:t>
                </a:r>
                <a:r>
                  <a:rPr lang="en-US" dirty="0"/>
                  <a:t> that was set is known…and some </a:t>
                </a:r>
                <a:r>
                  <a:rPr lang="en-US" dirty="0" err="1">
                    <a:solidFill>
                      <a:srgbClr val="00B0F0"/>
                    </a:solidFill>
                  </a:rPr>
                  <a:t>n’</a:t>
                </a:r>
                <a:r>
                  <a:rPr lang="en-US" dirty="0" err="1"/>
                  <a:t>th</a:t>
                </a:r>
                <a:r>
                  <a:rPr lang="en-US" dirty="0"/>
                  <a:t> bit after is 0. We want to find out the </a:t>
                </a:r>
                <a:r>
                  <a:rPr lang="en-US" dirty="0">
                    <a:solidFill>
                      <a:srgbClr val="FF0000"/>
                    </a:solidFill>
                  </a:rPr>
                  <a:t>starting </a:t>
                </a:r>
                <a:r>
                  <a:rPr lang="en-US" dirty="0"/>
                  <a:t>of the 0s</a:t>
                </a:r>
              </a:p>
              <a:p>
                <a:pPr marL="0" indent="0">
                  <a:buNone/>
                </a:pPr>
                <a:r>
                  <a:rPr lang="en-US" dirty="0"/>
                  <a:t>We want to set say, n = 100000 Break condition. No more than</a:t>
                </a:r>
                <a:r>
                  <a:rPr lang="en-US" i="1" dirty="0"/>
                  <a:t> m</a:t>
                </a:r>
                <a:r>
                  <a:rPr lang="en-US" dirty="0"/>
                  <a:t> tests/sampling. </a:t>
                </a:r>
              </a:p>
              <a:p>
                <a:pPr marL="0" indent="0">
                  <a:buNone/>
                </a:pPr>
                <a:r>
                  <a:rPr lang="en-US" dirty="0"/>
                  <a:t>Break condition :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if bit is not set (0)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If bit is set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4"/>
                    </a:solidFill>
                  </a:rPr>
                  <a:t>s=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dirty="0">
                            <a:solidFill>
                              <a:schemeClr val="accent4"/>
                            </a:solidFill>
                          </a:rPr>
                        </m:ctrlPr>
                      </m:sSubPr>
                      <m:e>
                        <m:r>
                          <a:rPr lang="en-US" dirty="0">
                            <a:solidFill>
                              <a:schemeClr val="accent4"/>
                            </a:solidFill>
                          </a:rPr>
                          <m:t>𝑝</m:t>
                        </m:r>
                      </m:e>
                      <m:sub>
                        <m:r>
                          <a:rPr lang="en-US" dirty="0">
                            <a:solidFill>
                              <a:schemeClr val="accent4"/>
                            </a:solidFill>
                          </a:rPr>
                          <m:t>𝑖</m:t>
                        </m:r>
                        <m:r>
                          <a:rPr lang="en-US" dirty="0">
                            <a:solidFill>
                              <a:schemeClr val="accent4"/>
                            </a:solidFill>
                          </a:rPr>
                          <m:t>−1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again. Etc. </a:t>
                </a:r>
              </a:p>
              <a:p>
                <a:pPr>
                  <a:buFontTx/>
                  <a:buChar char="-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1F38A-5006-74F1-5F43-28386F851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DD2EF-AB51-26B3-E76E-7632CFA3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31555-372C-C306-C885-6FFDE8DF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……..000000……000000001..Caught it!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A14951C-3F86-0719-683B-6B1EE312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DataStream with infinite stream of 0s</a:t>
            </a:r>
          </a:p>
        </p:txBody>
      </p:sp>
    </p:spTree>
    <p:extLst>
      <p:ext uri="{BB962C8B-B14F-4D97-AF65-F5344CB8AC3E}">
        <p14:creationId xmlns:p14="http://schemas.microsoft.com/office/powerpoint/2010/main" val="383939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1F38A-5006-74F1-5F43-28386F851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DD2EF-AB51-26B3-E76E-7632CFA3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31555-372C-C306-C885-6FFDE8DF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Oh. The Great Eater!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A14951C-3F86-0719-683B-6B1EE312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pic>
        <p:nvPicPr>
          <p:cNvPr id="6" name="Picture 5" descr="A drawing of a diagram&#10;&#10;Description automatically generated">
            <a:extLst>
              <a:ext uri="{FF2B5EF4-FFF2-40B4-BE49-F238E27FC236}">
                <a16:creationId xmlns:a16="http://schemas.microsoft.com/office/drawing/2014/main" id="{B1D8137F-5930-00B7-4D1E-33E5F4A95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4" y="235745"/>
            <a:ext cx="6984999" cy="606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26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1F38A-5006-74F1-5F43-28386F851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DD2EF-AB51-26B3-E76E-7632CFA3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31555-372C-C306-C885-6FFDE8DF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Learns to eat Machines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A14951C-3F86-0719-683B-6B1EE312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paper with writing on it&#10;&#10;Description automatically generated">
            <a:extLst>
              <a:ext uri="{FF2B5EF4-FFF2-40B4-BE49-F238E27FC236}">
                <a16:creationId xmlns:a16="http://schemas.microsoft.com/office/drawing/2014/main" id="{742B79ED-0247-CD93-300E-405256974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778919" y="-2292618"/>
            <a:ext cx="6253163" cy="1035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54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1F38A-5006-74F1-5F43-28386F851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sz="5400" dirty="0"/>
              <a:t>		Thank You!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DD2EF-AB51-26B3-E76E-7632CFA3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31555-372C-C306-C885-6FFDE8DF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Psst: I caught one you know, a bit shakily ! Bye now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A14951C-3F86-0719-683B-6B1EE312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719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DFE9-1995-5555-9EDF-7E2CB424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60510-D20D-0FDD-A37C-29B7C6B41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posed in Foundation Of Computer Science - FOCS 1980</a:t>
            </a:r>
          </a:p>
          <a:p>
            <a:r>
              <a:rPr lang="en-US" dirty="0"/>
              <a:t>Algorithms &amp; Theory of Computation book has an algorithm( non-optimal)</a:t>
            </a:r>
          </a:p>
          <a:p>
            <a:r>
              <a:rPr lang="en-US" dirty="0"/>
              <a:t>Several variations were studied.</a:t>
            </a:r>
          </a:p>
          <a:p>
            <a:r>
              <a:rPr lang="en-US" dirty="0"/>
              <a:t>My paper, published in Arxiv.org (May 2004 ) – First paper to study the general variant solution using Dynamic Programming.</a:t>
            </a:r>
          </a:p>
          <a:p>
            <a:pPr marL="0" indent="0">
              <a:buNone/>
            </a:pPr>
            <a:r>
              <a:rPr lang="en-US" dirty="0"/>
              <a:t>    https://arxiv.org/abs/cs/0405110</a:t>
            </a:r>
          </a:p>
          <a:p>
            <a:r>
              <a:rPr lang="en-US" dirty="0"/>
              <a:t> Mathematics Magazine – ‘The Egg-Drop Numbers’ – Vol. 77. No . 5 (Dec., 2004), pp. 368-372.  possible independent study with rigorous formal proof.</a:t>
            </a:r>
          </a:p>
          <a:p>
            <a:r>
              <a:rPr lang="en-US" dirty="0"/>
              <a:t>Several sites with solution – Applicability? Not realized, as much!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80344-444A-3375-BCFB-32233E04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Footer Placeholder 4">
                <a:extLst>
                  <a:ext uri="{FF2B5EF4-FFF2-40B4-BE49-F238E27FC236}">
                    <a16:creationId xmlns:a16="http://schemas.microsoft.com/office/drawing/2014/main" id="{CA9662FF-2DBE-5445-895F-81E779FAB4B4}"/>
                  </a:ext>
                </a:extLst>
              </p:cNvPr>
              <p:cNvSpPr>
                <a:spLocks noGrp="1"/>
              </p:cNvSpPr>
              <p:nvPr>
                <p:ph type="ftr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is …</a:t>
                </a:r>
                <a:r>
                  <a:rPr lang="en-US" dirty="0" err="1"/>
                  <a:t>Borrrrrring</a:t>
                </a:r>
                <a:r>
                  <a:rPr lang="en-US" dirty="0"/>
                  <a:t>...ZZZZZ....</a:t>
                </a:r>
                <a14:m>
                  <m:oMath xmlns:m="http://schemas.openxmlformats.org/officeDocument/2006/math">
                    <m:r>
                      <a:rPr lang="en-US" dirty="0"/>
                      <m:t>ℂ</m:t>
                    </m:r>
                    <m:r>
                      <a:rPr lang="en-US" dirty="0"/>
                      <m:t> ∩</m:t>
                    </m:r>
                    <m:d>
                      <m:dPr>
                        <m:begChr m:val="{"/>
                        <m:endChr m:val="}"/>
                        <m:ctrlPr>
                          <a:rPr lang="en-US" dirty="0"/>
                        </m:ctrlPr>
                      </m:dPr>
                      <m:e>
                        <m:r>
                          <a:rPr lang="en-US" dirty="0"/>
                          <m:t>𝑁𝑎𝑁</m:t>
                        </m:r>
                      </m:e>
                    </m:d>
                  </m:oMath>
                </a14:m>
                <a:r>
                  <a:rPr lang="en-US" dirty="0"/>
                  <a:t> Anyone?</a:t>
                </a:r>
              </a:p>
            </p:txBody>
          </p:sp>
        </mc:Choice>
        <mc:Fallback>
          <p:sp>
            <p:nvSpPr>
              <p:cNvPr id="5" name="Footer Placeholder 4">
                <a:extLst>
                  <a:ext uri="{FF2B5EF4-FFF2-40B4-BE49-F238E27FC236}">
                    <a16:creationId xmlns:a16="http://schemas.microsoft.com/office/drawing/2014/main" id="{CA9662FF-2DBE-5445-895F-81E779FAB4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1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15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13DC0-A809-2EE7-A4F8-9A1C7599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TAA S</a:t>
            </a:r>
            <a:r>
              <a:rPr lang="en-US" dirty="0">
                <a:solidFill>
                  <a:schemeClr val="accent1"/>
                </a:solidFill>
              </a:rPr>
              <a:t>A deceivingly simple Puzzle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498D5-83A0-755A-A3FA-9CF875B03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E0BB13-D0B3-3449-9322-7CA66F3D66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Building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floors. 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glass balls, find the lowest floor from which if you throw, a glass ball breaks. Glass balls being uniform in physical properties. Let </a:t>
                </a:r>
                <a:r>
                  <a:rPr lang="en-US" i="1" dirty="0">
                    <a:solidFill>
                      <a:schemeClr val="accent1"/>
                    </a:solidFill>
                  </a:rPr>
                  <a:t>m</a:t>
                </a:r>
                <a:r>
                  <a:rPr lang="en-US" dirty="0">
                    <a:solidFill>
                      <a:schemeClr val="accent1"/>
                    </a:solidFill>
                  </a:rPr>
                  <a:t> be minimum number of tries.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be the index of such a floor.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Variant is Eggs instead of Glass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Famous CS interview question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at Borland in the 90s to join Delphi/Turbo Pascal Group!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Mathematical Magazine Dec 2004 paper contains rigorous proof. Title : “ An Egg-drop problem” !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E0BB13-D0B3-3449-9322-7CA66F3D66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9" descr="A blue and purple logo&#10;&#10;Description automatically generated">
            <a:extLst>
              <a:ext uri="{FF2B5EF4-FFF2-40B4-BE49-F238E27FC236}">
                <a16:creationId xmlns:a16="http://schemas.microsoft.com/office/drawing/2014/main" id="{3DDC9469-B534-460E-07B1-B92E354C5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9041" y="-62757"/>
            <a:ext cx="2001520" cy="100242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59A51-699F-1184-5534-E200D0B37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Yeah! The real puzzle is to Optimize Definitions first, before running Theorem mills…</a:t>
            </a:r>
          </a:p>
        </p:txBody>
      </p:sp>
    </p:spTree>
    <p:extLst>
      <p:ext uri="{BB962C8B-B14F-4D97-AF65-F5344CB8AC3E}">
        <p14:creationId xmlns:p14="http://schemas.microsoft.com/office/powerpoint/2010/main" val="2985016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D9A1-EAEB-75B3-BD80-A8B3171A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1F38A-5006-74F1-5F43-28386F851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k = 2 , m =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rad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is well known. </a:t>
                </a:r>
              </a:p>
              <a:p>
                <a:r>
                  <a:rPr lang="en-US" dirty="0"/>
                  <a:t>Main Result  : </a:t>
                </a:r>
              </a:p>
              <a:p>
                <a:pPr marL="0" indent="0">
                  <a:buNone/>
                </a:pPr>
                <a:r>
                  <a:rPr lang="en-US" dirty="0"/>
                  <a:t>   For any k, 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0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  <m:r>
                      <a:rPr lang="en-US" i="0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1F38A-5006-74F1-5F43-28386F851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DD2EF-AB51-26B3-E76E-7632CFA3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31555-372C-C306-C885-6FFDE8DF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Psst : is it Prime? yes Linear…Centauri Prime :-)</a:t>
            </a:r>
          </a:p>
        </p:txBody>
      </p:sp>
    </p:spTree>
    <p:extLst>
      <p:ext uri="{BB962C8B-B14F-4D97-AF65-F5344CB8AC3E}">
        <p14:creationId xmlns:p14="http://schemas.microsoft.com/office/powerpoint/2010/main" val="370284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D9A1-EAEB-75B3-BD80-A8B3171A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for </a:t>
            </a:r>
            <a:r>
              <a:rPr lang="en-US" i="1" dirty="0"/>
              <a:t>k =2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1F38A-5006-74F1-5F43-28386F851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Proof  using simple counting!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be the final set of floor indices where an attempt is made. Assuming, L exists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Assume the ball did not break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. Next attempt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the ball breaks. There are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ⅈ</m:t>
                    </m:r>
                  </m:oMath>
                </a14:m>
                <a:r>
                  <a:rPr lang="en-US" dirty="0"/>
                  <a:t>  attempts left,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floors left</a:t>
                </a:r>
                <a:r>
                  <a:rPr lang="en-US" i="1" dirty="0"/>
                  <a:t>, </a:t>
                </a:r>
                <a:r>
                  <a:rPr lang="en-US" dirty="0"/>
                  <a:t>1 ball left</a:t>
                </a:r>
                <a:r>
                  <a:rPr lang="en-US" i="1" dirty="0"/>
                  <a:t>. Therefore,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−ⅈ=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Note that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last floor, Total no. of floors - which is simply all the probed floors &amp; floors between them i.e.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+1)/2</m:t>
                    </m:r>
                  </m:oMath>
                </a14:m>
                <a:r>
                  <a:rPr lang="en-US" dirty="0"/>
                  <a:t> applying previous eqn.</a:t>
                </a:r>
              </a:p>
              <a:p>
                <a:pPr marL="0" indent="0">
                  <a:buNone/>
                </a:pPr>
                <a:r>
                  <a:rPr lang="en-US" dirty="0"/>
                  <a:t>   From which we get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rad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1F38A-5006-74F1-5F43-28386F851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DD2EF-AB51-26B3-E76E-7632CFA3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2EDE7-5D72-E75A-A08B-0421ADDE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Even simpler proof!  Run your incomplete paper as Prompt for ChatGPT LLM! </a:t>
            </a:r>
          </a:p>
        </p:txBody>
      </p:sp>
    </p:spTree>
    <p:extLst>
      <p:ext uri="{BB962C8B-B14F-4D97-AF65-F5344CB8AC3E}">
        <p14:creationId xmlns:p14="http://schemas.microsoft.com/office/powerpoint/2010/main" val="855049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57D9A1-EAEB-75B3-BD80-A8B3171A1EA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 for any</a:t>
                </a:r>
                <a:r>
                  <a:rPr lang="en-US" i="1" dirty="0"/>
                  <a:t> positive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57D9A1-EAEB-75B3-BD80-A8B3171A1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1F38A-5006-74F1-5F43-28386F851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Proof  using dynamic programming!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be the final set of floor indices where an attempt is made. Assuming, L exists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there exists a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</a:t>
                </a:r>
              </a:p>
              <a:p>
                <a:pPr marL="0" indent="0">
                  <a:buNone/>
                </a:pPr>
                <a:r>
                  <a:rPr lang="en-US" dirty="0"/>
                  <a:t>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The maximum value of this function, using dynamic programming principles of optimal sub-problem, is .</a:t>
                </a:r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( Interesting variation is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+</m:t>
                    </m:r>
                    <m:nary>
                      <m:naryPr>
                        <m:chr m:val="∏"/>
                        <m:limLoc m:val="undOvr"/>
                        <m:grow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1F38A-5006-74F1-5F43-28386F851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DD2EF-AB51-26B3-E76E-7632CFA3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2EDE7-5D72-E75A-A08B-0421ADDE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OOPS! ChatGPT completed my paper! I Swear! </a:t>
            </a:r>
          </a:p>
        </p:txBody>
      </p:sp>
    </p:spTree>
    <p:extLst>
      <p:ext uri="{BB962C8B-B14F-4D97-AF65-F5344CB8AC3E}">
        <p14:creationId xmlns:p14="http://schemas.microsoft.com/office/powerpoint/2010/main" val="3505594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57D9A1-EAEB-75B3-BD80-A8B3171A1EA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 for any</a:t>
                </a:r>
                <a:r>
                  <a:rPr lang="en-US" i="1" dirty="0"/>
                  <a:t> positive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i="1" dirty="0" err="1"/>
                  <a:t>contd</a:t>
                </a:r>
                <a:r>
                  <a:rPr lang="en-US" i="1" dirty="0"/>
                  <a:t>…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57D9A1-EAEB-75B3-BD80-A8B3171A1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1F38A-5006-74F1-5F43-28386F851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 + 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Subtracting, we have the familiar,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  a non-irreducible Solution is,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e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eqAr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No Closed form!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1F38A-5006-74F1-5F43-28386F851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DD2EF-AB51-26B3-E76E-7632CFA3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2EDE7-5D72-E75A-A08B-0421ADDE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It’s close alright!...</a:t>
            </a:r>
            <a:r>
              <a:rPr lang="en-US" dirty="0" err="1"/>
              <a:t>ChaptGPT</a:t>
            </a:r>
            <a:r>
              <a:rPr lang="en-US" dirty="0"/>
              <a:t> completes my paper! </a:t>
            </a:r>
            <a:r>
              <a:rPr lang="en-US" dirty="0" err="1"/>
              <a:t>Hmmmm</a:t>
            </a:r>
            <a:r>
              <a:rPr lang="en-US" dirty="0"/>
              <a:t>…What Exactly is my Math, Then? </a:t>
            </a:r>
          </a:p>
        </p:txBody>
      </p:sp>
    </p:spTree>
    <p:extLst>
      <p:ext uri="{BB962C8B-B14F-4D97-AF65-F5344CB8AC3E}">
        <p14:creationId xmlns:p14="http://schemas.microsoft.com/office/powerpoint/2010/main" val="160604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D9A1-EAEB-75B3-BD80-A8B3171A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for k=2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1F38A-5006-74F1-5F43-28386F851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eqArr>
                          </m:e>
                        </m:d>
                      </m:e>
                    </m:nary>
                  </m:oMath>
                </a14:m>
                <a:r>
                  <a:rPr lang="en-US" dirty="0"/>
                  <a:t> 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Just set this equal to </a:t>
                </a:r>
                <a:r>
                  <a:rPr lang="en-US" i="1" dirty="0"/>
                  <a:t>n. Solve for m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i="1" dirty="0"/>
                  <a:t> +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i="1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, same as before! 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If k =m, We have now,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e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eqAr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e>
                                      <m: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e>
                      </m:nary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which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func>
                  </m:oMath>
                </a14:m>
                <a:r>
                  <a:rPr lang="en-US" i="1" dirty="0"/>
                  <a:t>.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∞,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Ubiquitous Binary Search for </a:t>
                </a:r>
                <a:r>
                  <a:rPr lang="en-US" i="1" dirty="0"/>
                  <a:t>k = m </a:t>
                </a:r>
                <a:r>
                  <a:rPr lang="en-US" dirty="0"/>
                  <a:t>and above!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1F38A-5006-74F1-5F43-28386F851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40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DD2EF-AB51-26B3-E76E-7632CFA3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31555-372C-C306-C885-6FFDE8DF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Psst : Or Wolfram Alpha solve your polynomial</a:t>
            </a:r>
          </a:p>
        </p:txBody>
      </p:sp>
    </p:spTree>
    <p:extLst>
      <p:ext uri="{BB962C8B-B14F-4D97-AF65-F5344CB8AC3E}">
        <p14:creationId xmlns:p14="http://schemas.microsoft.com/office/powerpoint/2010/main" val="2197487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D9A1-EAEB-75B3-BD80-A8B3171A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which floors to try?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1F38A-5006-74F1-5F43-28386F851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 the worst case a glass ball will break at a floor ‘before’ the first floor we 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... We use that fact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836967"/>
                    </a:solidFill>
                  </a:rPr>
                  <a:t> 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1 +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1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eqAr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 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dependent on whether the ball broke at the previous floor tried or not.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+1+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+1+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1F38A-5006-74F1-5F43-28386F851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36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DD2EF-AB51-26B3-E76E-7632CFA3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5A00-EF42-8041-8E0C-38AEC8F8D1BE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31555-372C-C306-C885-6FFDE8DF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Floor has a ceiling? May be there is no ceiling, or only Ceilings. Open , Closed ,Spaces.. sets…Whatever! Topological matters! </a:t>
            </a:r>
          </a:p>
        </p:txBody>
      </p:sp>
    </p:spTree>
    <p:extLst>
      <p:ext uri="{BB962C8B-B14F-4D97-AF65-F5344CB8AC3E}">
        <p14:creationId xmlns:p14="http://schemas.microsoft.com/office/powerpoint/2010/main" val="149145178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83722_MAA_PPT_Template" id="{2BDCFC47-B33E-9947-8EC4-0118E0122AEC}" vid="{6D63C407-083B-5D4A-B691-4DF8143BB0BF}"/>
    </a:ext>
  </a:extLst>
</a:theme>
</file>

<file path=ppt/theme/theme2.xml><?xml version="1.0" encoding="utf-8"?>
<a:theme xmlns:a="http://schemas.openxmlformats.org/drawingml/2006/main" name="Interior - Theme 1 - Da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83722_MAA_PPT_Template" id="{2BDCFC47-B33E-9947-8EC4-0118E0122AEC}" vid="{8D9ADB56-5FEB-D843-B097-F78CE52BD431}"/>
    </a:ext>
  </a:extLst>
</a:theme>
</file>

<file path=ppt/theme/theme3.xml><?xml version="1.0" encoding="utf-8"?>
<a:theme xmlns:a="http://schemas.openxmlformats.org/drawingml/2006/main" name="Interior - Theme 1 - L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83722_MAA_PPT_Template" id="{2BDCFC47-B33E-9947-8EC4-0118E0122AEC}" vid="{EE76E430-F5B2-0F4B-B7E0-ADD0C40CA2B2}"/>
    </a:ext>
  </a:extLst>
</a:theme>
</file>

<file path=ppt/theme/theme4.xml><?xml version="1.0" encoding="utf-8"?>
<a:theme xmlns:a="http://schemas.openxmlformats.org/drawingml/2006/main" name="Interior - Theme 1 - Divi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83722_MAA_PPT_Template" id="{2BDCFC47-B33E-9947-8EC4-0118E0122AEC}" vid="{3D53457A-FF74-F541-909B-F930AB2B50DF}"/>
    </a:ext>
  </a:extLst>
</a:theme>
</file>

<file path=ppt/theme/theme5.xml><?xml version="1.0" encoding="utf-8"?>
<a:theme xmlns:a="http://schemas.openxmlformats.org/drawingml/2006/main" name="Interior - Theme 2 - Da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83722_MAA_PPT_Template" id="{2BDCFC47-B33E-9947-8EC4-0118E0122AEC}" vid="{3A95F18B-994D-A543-A43B-389914951108}"/>
    </a:ext>
  </a:extLst>
</a:theme>
</file>

<file path=ppt/theme/theme6.xml><?xml version="1.0" encoding="utf-8"?>
<a:theme xmlns:a="http://schemas.openxmlformats.org/drawingml/2006/main" name="Interior - Theme 2 - L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83722_MAA_PPT_Template" id="{2BDCFC47-B33E-9947-8EC4-0118E0122AEC}" vid="{B478D840-BC25-D14B-9FFE-2EDFB37E34BC}"/>
    </a:ext>
  </a:extLst>
</a:theme>
</file>

<file path=ppt/theme/theme7.xml><?xml version="1.0" encoding="utf-8"?>
<a:theme xmlns:a="http://schemas.openxmlformats.org/drawingml/2006/main" name="Interior - Theme 2 - Divi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83722_MAA_PPT_Template" id="{2BDCFC47-B33E-9947-8EC4-0118E0122AEC}" vid="{1F218056-251F-C145-BEDF-6896BDF9797E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187d8f0-1ad1-4a49-8a22-77c3c349185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6D025B8E360140B134B73D40195CCD" ma:contentTypeVersion="5" ma:contentTypeDescription="Create a new document." ma:contentTypeScope="" ma:versionID="2c0d86a5cb86a3d227d14b4470b98c52">
  <xsd:schema xmlns:xsd="http://www.w3.org/2001/XMLSchema" xmlns:xs="http://www.w3.org/2001/XMLSchema" xmlns:p="http://schemas.microsoft.com/office/2006/metadata/properties" xmlns:ns3="3187d8f0-1ad1-4a49-8a22-77c3c3491853" targetNamespace="http://schemas.microsoft.com/office/2006/metadata/properties" ma:root="true" ma:fieldsID="6be29bbc1ab456c4fd3c6aec8b82b1c1" ns3:_="">
    <xsd:import namespace="3187d8f0-1ad1-4a49-8a22-77c3c3491853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87d8f0-1ad1-4a49-8a22-77c3c3491853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BB6F34-5E2F-4661-A861-0A0E5EB39B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8AEAB8-BF73-4E46-A164-BF5F0471AECD}">
  <ds:schemaRefs>
    <ds:schemaRef ds:uri="http://schemas.microsoft.com/office/infopath/2007/PartnerControls"/>
    <ds:schemaRef ds:uri="3187d8f0-1ad1-4a49-8a22-77c3c3491853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</ds:schemaRefs>
</ds:datastoreItem>
</file>

<file path=customXml/itemProps3.xml><?xml version="1.0" encoding="utf-8"?>
<ds:datastoreItem xmlns:ds="http://schemas.openxmlformats.org/officeDocument/2006/customXml" ds:itemID="{8E3F7E2A-D13C-4553-AD8D-6901E9653506}">
  <ds:schemaRefs>
    <ds:schemaRef ds:uri="3187d8f0-1ad1-4a49-8a22-77c3c34918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283722_MAA_PPT_Template_P1 (1)</Template>
  <TotalTime>2051</TotalTime>
  <Words>1310</Words>
  <Application>Microsoft Office PowerPoint</Application>
  <PresentationFormat>Widescreen</PresentationFormat>
  <Paragraphs>170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Calibri</vt:lpstr>
      <vt:lpstr>Cambria Math</vt:lpstr>
      <vt:lpstr>Symbol</vt:lpstr>
      <vt:lpstr>Wingdings</vt:lpstr>
      <vt:lpstr>Cover</vt:lpstr>
      <vt:lpstr>Interior - Theme 1 - Dark</vt:lpstr>
      <vt:lpstr>Interior - Theme 1 - Light</vt:lpstr>
      <vt:lpstr>Interior - Theme 1 - Divider</vt:lpstr>
      <vt:lpstr>Interior - Theme 2 - Dark</vt:lpstr>
      <vt:lpstr>Interior - Theme 2 - Light</vt:lpstr>
      <vt:lpstr>Interior - Theme 2 - Divider</vt:lpstr>
      <vt:lpstr>An Analysis of a Bounded Resource Search puzzle</vt:lpstr>
      <vt:lpstr>History</vt:lpstr>
      <vt:lpstr>TAA SA deceivingly simple Puzzle</vt:lpstr>
      <vt:lpstr>Main Result</vt:lpstr>
      <vt:lpstr>Proof for k =2 </vt:lpstr>
      <vt:lpstr>Proof for any positive k</vt:lpstr>
      <vt:lpstr>Proof for any positive k contd…</vt:lpstr>
      <vt:lpstr>So, for k=2</vt:lpstr>
      <vt:lpstr>So, which floors to try?</vt:lpstr>
      <vt:lpstr>Examples for k= 3, 4, 5</vt:lpstr>
      <vt:lpstr>Quick look at the Polynomial-in-hand</vt:lpstr>
      <vt:lpstr>Variations and Extensions</vt:lpstr>
      <vt:lpstr>Applications, A lot! </vt:lpstr>
      <vt:lpstr>BH</vt:lpstr>
      <vt:lpstr>DataStream with infinite stream of 0s</vt:lpstr>
      <vt:lpstr>B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Grace Oak</dc:creator>
  <cp:lastModifiedBy>Anantharaman, Gopal</cp:lastModifiedBy>
  <cp:revision>20</cp:revision>
  <cp:lastPrinted>2024-07-31T17:09:38Z</cp:lastPrinted>
  <dcterms:created xsi:type="dcterms:W3CDTF">2024-03-13T12:43:03Z</dcterms:created>
  <dcterms:modified xsi:type="dcterms:W3CDTF">2024-08-06T18:38:47Z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0x010100A56D025B8E360140B134B73D40195CCD</vt:lpwstr>
  </property>
</Properties>
</file>